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0" r:id="rId4"/>
    <p:sldMasterId id="2147485712" r:id="rId5"/>
  </p:sldMasterIdLst>
  <p:notesMasterIdLst>
    <p:notesMasterId r:id="rId21"/>
  </p:notesMasterIdLst>
  <p:handoutMasterIdLst>
    <p:handoutMasterId r:id="rId22"/>
  </p:handoutMasterIdLst>
  <p:sldIdLst>
    <p:sldId id="515" r:id="rId6"/>
    <p:sldId id="513" r:id="rId7"/>
    <p:sldId id="523" r:id="rId8"/>
    <p:sldId id="550" r:id="rId9"/>
    <p:sldId id="548" r:id="rId10"/>
    <p:sldId id="564" r:id="rId11"/>
    <p:sldId id="551" r:id="rId12"/>
    <p:sldId id="553" r:id="rId13"/>
    <p:sldId id="525" r:id="rId14"/>
    <p:sldId id="562" r:id="rId15"/>
    <p:sldId id="540" r:id="rId16"/>
    <p:sldId id="495" r:id="rId17"/>
    <p:sldId id="494" r:id="rId18"/>
    <p:sldId id="532" r:id="rId19"/>
    <p:sldId id="546" r:id="rId20"/>
  </p:sldIdLst>
  <p:sldSz cx="9144000" cy="6858000" type="screen4x3"/>
  <p:notesSz cx="7023100" cy="93091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20000"/>
    <a:srgbClr val="FFFFFF"/>
    <a:srgbClr val="B6985E"/>
    <a:srgbClr val="B3995D"/>
    <a:srgbClr val="5A471C"/>
    <a:srgbClr val="CFAA7A"/>
    <a:srgbClr val="968100"/>
    <a:srgbClr val="72AFB6"/>
    <a:srgbClr val="A22B38"/>
    <a:srgbClr val="DBCF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35" autoAdjust="0"/>
    <p:restoredTop sz="71124" autoAdjust="0"/>
  </p:normalViewPr>
  <p:slideViewPr>
    <p:cSldViewPr snapToGrid="0">
      <p:cViewPr>
        <p:scale>
          <a:sx n="100" d="100"/>
          <a:sy n="100" d="100"/>
        </p:scale>
        <p:origin x="648" y="1243"/>
      </p:cViewPr>
      <p:guideLst>
        <p:guide orient="horz" pos="1866"/>
        <p:guide pos="2871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700" y="522"/>
      </p:cViewPr>
      <p:guideLst>
        <p:guide orient="horz" pos="2939"/>
        <p:guide pos="2212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25.292645586762951</c:v>
                </c:pt>
                <c:pt idx="1">
                  <c:v>25.67459257280256</c:v>
                </c:pt>
                <c:pt idx="2">
                  <c:v>25.22439896331673</c:v>
                </c:pt>
                <c:pt idx="3">
                  <c:v>24.538470391089689</c:v>
                </c:pt>
                <c:pt idx="4">
                  <c:v>24.089352594970517</c:v>
                </c:pt>
                <c:pt idx="5">
                  <c:v>22.933927723473651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>
              <a:solidFill>
                <a:srgbClr val="CCFFCC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>
                  <c:v>15.299745991179819</c:v>
                </c:pt>
                <c:pt idx="1">
                  <c:v>17.792806831639815</c:v>
                </c:pt>
                <c:pt idx="2">
                  <c:v>14.676922652009999</c:v>
                </c:pt>
                <c:pt idx="3">
                  <c:v>13.179166557668713</c:v>
                </c:pt>
                <c:pt idx="4">
                  <c:v>12.701146597116301</c:v>
                </c:pt>
                <c:pt idx="5">
                  <c:v>11.49614192134648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</c:numCache>
            </c:numRef>
          </c:cat>
          <c:val>
            <c:numRef>
              <c:f>Sheet1!$D$2:$D$7</c:f>
              <c:numCache>
                <c:formatCode>0.0</c:formatCode>
                <c:ptCount val="6"/>
                <c:pt idx="0">
                  <c:v>16.597831698502841</c:v>
                </c:pt>
                <c:pt idx="1">
                  <c:v>16.799604556586587</c:v>
                </c:pt>
                <c:pt idx="2">
                  <c:v>17.45428831195073</c:v>
                </c:pt>
                <c:pt idx="3">
                  <c:v>16.662839008706179</c:v>
                </c:pt>
                <c:pt idx="4">
                  <c:v>16.325509882740622</c:v>
                </c:pt>
                <c:pt idx="5">
                  <c:v>14.980182803526672</c:v>
                </c:pt>
              </c:numCache>
            </c:numRef>
          </c:val>
        </c:ser>
        <c:dLbls/>
        <c:marker val="1"/>
        <c:axId val="90120576"/>
        <c:axId val="90159360"/>
      </c:lineChart>
      <c:catAx>
        <c:axId val="9012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>
                <a:solidFill>
                  <a:schemeClr val="bg2"/>
                </a:solidFill>
              </a:defRPr>
            </a:pPr>
            <a:endParaRPr lang="en-US"/>
          </a:p>
        </c:txPr>
        <c:crossAx val="90159360"/>
        <c:crosses val="autoZero"/>
        <c:auto val="1"/>
        <c:lblAlgn val="ctr"/>
        <c:lblOffset val="100"/>
      </c:catAx>
      <c:valAx>
        <c:axId val="901593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 i="0">
                <a:solidFill>
                  <a:schemeClr val="bg2"/>
                </a:solidFill>
              </a:defRPr>
            </a:pPr>
            <a:endParaRPr lang="en-US"/>
          </a:p>
        </c:txPr>
        <c:crossAx val="90120576"/>
        <c:crosses val="autoZero"/>
        <c:crossBetween val="between"/>
      </c:valAx>
    </c:plotArea>
    <c:legend>
      <c:legendPos val="r"/>
      <c:layout/>
      <c:spPr>
        <a:ln>
          <a:solidFill>
            <a:srgbClr val="800000"/>
          </a:solidFill>
        </a:ln>
      </c:spPr>
      <c:txPr>
        <a:bodyPr/>
        <a:lstStyle/>
        <a:p>
          <a:pPr>
            <a:defRPr b="1" i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4"/>
    </a:solidFill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39745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3" tIns="46177" rIns="92353" bIns="461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353" tIns="46177" rIns="92353" bIns="4617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052" y="8612097"/>
            <a:ext cx="700685" cy="465455"/>
          </a:xfrm>
          <a:prstGeom prst="rect">
            <a:avLst/>
          </a:prstGeom>
        </p:spPr>
        <p:txBody>
          <a:bodyPr vert="horz" lIns="92353" tIns="46177" rIns="92353" bIns="46177" rtlCol="0" anchor="b"/>
          <a:lstStyle>
            <a:lvl1pPr algn="r">
              <a:defRPr sz="900"/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684146" y="8612454"/>
            <a:ext cx="3043979" cy="465140"/>
          </a:xfrm>
          <a:prstGeom prst="rect">
            <a:avLst/>
          </a:prstGeom>
        </p:spPr>
        <p:txBody>
          <a:bodyPr vert="horz" lIns="90213" tIns="45105" rIns="90213" bIns="45105" rtlCol="0" anchor="b"/>
          <a:lstStyle>
            <a:lvl1pPr algn="l"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738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3" rtl="0" eaLnBrk="1" latinLnBrk="0" hangingPunct="1">
      <a:lnSpc>
        <a:spcPts val="1100"/>
      </a:lnSpc>
      <a:spcAft>
        <a:spcPts val="90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2981" indent="-105829" algn="l" defTabSz="914363" rtl="0" eaLnBrk="1" latinLnBrk="0" hangingPunct="1">
      <a:lnSpc>
        <a:spcPts val="1100"/>
      </a:lnSpc>
      <a:spcAft>
        <a:spcPts val="9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328070" indent="-115090" algn="l" defTabSz="914363" rtl="0" eaLnBrk="1" latinLnBrk="0" hangingPunct="1">
      <a:lnSpc>
        <a:spcPts val="1100"/>
      </a:lnSpc>
      <a:spcAft>
        <a:spcPts val="9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82846" indent="-146838" algn="l" defTabSz="914363" rtl="0" eaLnBrk="1" latinLnBrk="0" hangingPunct="1">
      <a:lnSpc>
        <a:spcPts val="1100"/>
      </a:lnSpc>
      <a:spcAft>
        <a:spcPts val="9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15132" indent="-115090" algn="l" defTabSz="914363" rtl="0" eaLnBrk="1" latinLnBrk="0" hangingPunct="1">
      <a:lnSpc>
        <a:spcPts val="1100"/>
      </a:lnSpc>
      <a:spcAft>
        <a:spcPts val="9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2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4464996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7" y="337949"/>
            <a:ext cx="7967663" cy="630238"/>
          </a:xfrm>
        </p:spPr>
        <p:txBody>
          <a:bodyPr tIns="91440" anchor="b" anchorCtr="0">
            <a:noAutofit/>
          </a:bodyPr>
          <a:lstStyle>
            <a:lvl1pPr>
              <a:lnSpc>
                <a:spcPts val="3800"/>
              </a:lnSpc>
              <a:defRPr sz="36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463" y="5723017"/>
            <a:ext cx="5573711" cy="261225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52463" y="1545115"/>
            <a:ext cx="8210550" cy="1233411"/>
          </a:xfrm>
        </p:spPr>
        <p:txBody>
          <a:bodyPr/>
          <a:lstStyle>
            <a:lvl1pPr marL="0" indent="0">
              <a:lnSpc>
                <a:spcPts val="2800"/>
              </a:lnSpc>
              <a:spcAft>
                <a:spcPts val="6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72" y="4014216"/>
            <a:ext cx="2212848" cy="22128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71659"/>
            <a:ext cx="7967662" cy="512961"/>
          </a:xfrm>
        </p:spPr>
        <p:txBody>
          <a:bodyPr anchor="t" anchorCtr="0">
            <a:noAutofit/>
          </a:bodyPr>
          <a:lstStyle>
            <a:lvl1pPr>
              <a:lnSpc>
                <a:spcPts val="4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845FCEA-6C0B-8043-BE1C-35318452D619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71659"/>
            <a:ext cx="7967662" cy="512961"/>
          </a:xfrm>
        </p:spPr>
        <p:txBody>
          <a:bodyPr anchor="t" anchorCtr="0">
            <a:noAutofit/>
          </a:bodyPr>
          <a:lstStyle>
            <a:lvl1pPr>
              <a:lnSpc>
                <a:spcPts val="4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4F55872-A9E6-3445-9E1B-7109F4E7F93C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9282-DD44-124B-B6B7-0A634E94E5AE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6B54-2F99-254B-BB40-527A5740285A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EB02-37CC-F047-AC13-80C1E7EEA515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784C-469D-0140-9095-9881FD8CB51D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64F8-A66F-954E-A334-F76166D1567A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D6FE-9131-ED4D-9462-9DF34BB85AC4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5058-B40C-9340-940F-F5AB05BCF879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635-1E9B-4245-8CBC-9A6CF06B0DCC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71659"/>
            <a:ext cx="7967662" cy="512961"/>
          </a:xfrm>
        </p:spPr>
        <p:txBody>
          <a:bodyPr anchor="t" anchorCtr="0">
            <a:noAutofit/>
          </a:bodyPr>
          <a:lstStyle>
            <a:lvl1pPr>
              <a:lnSpc>
                <a:spcPts val="4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3786F9CB-847D-4A40-B3B3-355DB83DE328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E428CDA-BC11-8A40-9358-60CA2364A2D7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5E3502-CA83-4E43-83B1-CEFC7671FFBC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CD26-2B5B-5841-8FD9-761461AB0BB9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AB931DE-46B8-3549-82B3-39FF749ED7F1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A932-6899-6A4E-8ECB-BC1DC637A601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037DFF3-7631-1C41-86BB-9C5ACCF81F74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71659"/>
            <a:ext cx="7967662" cy="512961"/>
          </a:xfrm>
        </p:spPr>
        <p:txBody>
          <a:bodyPr anchor="t" anchorCtr="0">
            <a:noAutofit/>
          </a:bodyPr>
          <a:lstStyle>
            <a:lvl1pPr>
              <a:lnSpc>
                <a:spcPts val="4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A53E76C-72C4-5E4C-BD39-F6BFBAD8C125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-1587" y="6294438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46113" y="465406"/>
            <a:ext cx="796448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6113" y="1560442"/>
            <a:ext cx="7951787" cy="43783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0E6427A8-2CC5-2C40-A4CC-DBAE9C7A922A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-1587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67957"/>
            <a:ext cx="7967662" cy="512961"/>
          </a:xfrm>
        </p:spPr>
        <p:txBody>
          <a:bodyPr>
            <a:no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573366"/>
            <a:ext cx="3840162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2310080"/>
            <a:ext cx="3840162" cy="3628757"/>
          </a:xfrm>
        </p:spPr>
        <p:txBody>
          <a:bodyPr/>
          <a:lstStyle>
            <a:lvl1pPr marL="228600" indent="-228600">
              <a:lnSpc>
                <a:spcPts val="2400"/>
              </a:lnSpc>
              <a:defRPr sz="2000" spc="0" baseline="0"/>
            </a:lvl1pPr>
            <a:lvl2pPr marL="461963" indent="-233363">
              <a:lnSpc>
                <a:spcPts val="2400"/>
              </a:lnSpc>
              <a:defRPr sz="1800" spc="0" baseline="0"/>
            </a:lvl2pPr>
            <a:lvl3pPr marL="633413" indent="-227013">
              <a:lnSpc>
                <a:spcPts val="2400"/>
              </a:lnSpc>
              <a:defRPr sz="1600" spc="0" baseline="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5" y="1573366"/>
            <a:ext cx="3948745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2310080"/>
            <a:ext cx="3949700" cy="3628757"/>
          </a:xfrm>
        </p:spPr>
        <p:txBody>
          <a:bodyPr/>
          <a:lstStyle>
            <a:lvl1pPr marL="231775" indent="-231775">
              <a:lnSpc>
                <a:spcPts val="2400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400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40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829B795-C720-BC43-AB11-D8A2F465246E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67957"/>
            <a:ext cx="7967662" cy="512961"/>
          </a:xfrm>
        </p:spPr>
        <p:txBody>
          <a:bodyPr>
            <a:no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1573366"/>
            <a:ext cx="3840161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2331564"/>
            <a:ext cx="3840162" cy="1435265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tabLst>
                <a:tab pos="231775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6" y="1573366"/>
            <a:ext cx="3948744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42938" y="3889211"/>
            <a:ext cx="3840162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42937" y="4503573"/>
            <a:ext cx="3852861" cy="1435265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0900" y="3889211"/>
            <a:ext cx="3949700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660900" y="2331564"/>
            <a:ext cx="3949699" cy="1435265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60900" y="4503573"/>
            <a:ext cx="3949700" cy="1435265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2F702E61-3D12-D24F-884C-52F56F314873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67957"/>
            <a:ext cx="7967662" cy="512961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1489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4264722F-4F1D-994C-BBBE-34932A935B07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463" y="6462137"/>
            <a:ext cx="4413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5437CAD2-A3BF-4ED8-98C0-729666A7D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137882" y="6449265"/>
            <a:ext cx="2512537" cy="252004"/>
          </a:xfrm>
          <a:prstGeom prst="rect">
            <a:avLst/>
          </a:prstGeom>
        </p:spPr>
        <p:txBody>
          <a:bodyPr/>
          <a:lstStyle>
            <a:lvl1pPr marL="0" algn="l" defTabSz="914363" rtl="0" eaLnBrk="1" latinLnBrk="0" hangingPunct="1">
              <a:defRPr lang="en-US" sz="11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Bill &amp; Melinda Gates Foundation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3BAED81-71EE-3445-BA1D-FDAF2D17AC45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1BEE3-A01E-C041-B889-6C6FEF506C6E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65406"/>
            <a:ext cx="796448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558773"/>
            <a:ext cx="7964487" cy="473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4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91D6019-EE73-5048-AACE-56EAF54E4597}" type="datetime4">
              <a:rPr lang="en-US" smtClean="0"/>
              <a:pPr/>
              <a:t>October 5, 2011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8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9" r:id="rId8"/>
    <p:sldLayoutId id="2147484944" r:id="rId9"/>
    <p:sldLayoutId id="2147484943" r:id="rId10"/>
    <p:sldLayoutId id="21474842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63" rtl="0" eaLnBrk="1" latinLnBrk="0" hangingPunct="1">
        <a:lnSpc>
          <a:spcPts val="4000"/>
        </a:lnSpc>
        <a:spcBef>
          <a:spcPct val="0"/>
        </a:spcBef>
        <a:buNone/>
        <a:defRPr lang="en-US" sz="36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8600" indent="-228600" algn="l" defTabSz="914363" rtl="0" eaLnBrk="1" latinLnBrk="0" hangingPunct="1">
        <a:lnSpc>
          <a:spcPts val="288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63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2"/>
        </a:buClr>
        <a:buSzPct val="125000"/>
        <a:buFont typeface="Arial" pitchFamily="34" charset="0"/>
        <a:buChar char="•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5425" algn="l" defTabSz="914363" rtl="0" eaLnBrk="1" latinLnBrk="0" hangingPunct="1">
        <a:lnSpc>
          <a:spcPts val="2900"/>
        </a:lnSpc>
        <a:spcBef>
          <a:spcPts val="0"/>
        </a:spcBef>
        <a:spcAft>
          <a:spcPts val="0"/>
        </a:spcAft>
        <a:buClr>
          <a:schemeClr val="accent2"/>
        </a:buClr>
        <a:buSzPct val="90000"/>
        <a:buFont typeface="Arial" pitchFamily="34" charset="0"/>
        <a:buChar char="−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914363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7800" algn="l" defTabSz="914363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417C975-18B9-AE4E-B5F0-94C54D41E324}" type="datetime4">
              <a:rPr lang="en-US" smtClean="0"/>
              <a:pPr/>
              <a:t>October 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13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  <p:sldLayoutId id="2147485724" r:id="rId12"/>
    <p:sldLayoutId id="2147485725" r:id="rId13"/>
    <p:sldLayoutId id="2147485726" r:id="rId14"/>
    <p:sldLayoutId id="2147485727" r:id="rId15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79463" y="889000"/>
            <a:ext cx="7583487" cy="3606799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Achieving the Dream:</a:t>
            </a:r>
            <a:br>
              <a:rPr lang="en-US" sz="6600" b="1" dirty="0" smtClean="0"/>
            </a:br>
            <a:r>
              <a:rPr lang="en-US" sz="6600" b="1" dirty="0" smtClean="0"/>
              <a:t>Community Colleges Count </a:t>
            </a:r>
            <a:endParaRPr lang="en-US" sz="66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latin typeface="+mj-lt"/>
              </a:rPr>
              <a:t>Lane Community College</a:t>
            </a:r>
          </a:p>
          <a:p>
            <a:r>
              <a:rPr lang="en-US" sz="3300" dirty="0" smtClean="0">
                <a:latin typeface="+mj-lt"/>
              </a:rPr>
              <a:t>October 4,, 2011</a:t>
            </a:r>
            <a:endParaRPr lang="en-US" sz="33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2197099"/>
            <a:ext cx="7967662" cy="444500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What happens to groups of students?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Why 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is their outcome different?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How do we know?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What can we do to change that outcomes?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800100"/>
            <a:ext cx="6006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The </a:t>
            </a:r>
            <a:r>
              <a:rPr lang="en-US" sz="6000" b="1" dirty="0" err="1" smtClean="0"/>
              <a:t>AtD</a:t>
            </a:r>
            <a:r>
              <a:rPr lang="en-US" sz="6000" b="1" dirty="0" smtClean="0"/>
              <a:t> Journey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754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Deeply Focused on Completion for Students Not Making Gains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 descr="ED000082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118571" y="3799802"/>
            <a:ext cx="3121256" cy="277986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3839" y="471133"/>
            <a:ext cx="7967662" cy="49406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Low-income  students half as likely to complete college</a:t>
            </a:r>
            <a:endParaRPr lang="en-US" sz="4000" b="1" dirty="0"/>
          </a:p>
        </p:txBody>
      </p:sp>
      <p:graphicFrame>
        <p:nvGraphicFramePr>
          <p:cNvPr id="26626" name="Chart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7074976"/>
              </p:ext>
            </p:extLst>
          </p:nvPr>
        </p:nvGraphicFramePr>
        <p:xfrm>
          <a:off x="704850" y="3903663"/>
          <a:ext cx="7810500" cy="2679700"/>
        </p:xfrm>
        <a:graphic>
          <a:graphicData uri="http://schemas.openxmlformats.org/presentationml/2006/ole">
            <p:oleObj spid="_x0000_s26679" name="Worksheet" r:id="rId4" imgW="5814720" imgH="2057040" progId="Excel.Sheet.8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09935"/>
              </p:ext>
            </p:extLst>
          </p:nvPr>
        </p:nvGraphicFramePr>
        <p:xfrm>
          <a:off x="749300" y="1500188"/>
          <a:ext cx="7810500" cy="2681287"/>
        </p:xfrm>
        <a:graphic>
          <a:graphicData uri="http://schemas.openxmlformats.org/presentationml/2006/ole">
            <p:oleObj spid="_x0000_s26680" name="Worksheet" r:id="rId5" imgW="5814720" imgH="2057040" progId="Excel.Sheet.8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6296025" y="1876425"/>
            <a:ext cx="2247900" cy="21336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43650" y="4495800"/>
            <a:ext cx="2247900" cy="2133600"/>
          </a:xfrm>
          <a:prstGeom prst="ellipse">
            <a:avLst/>
          </a:prstGeom>
          <a:noFill/>
          <a:ln w="31750">
            <a:solidFill>
              <a:srgbClr val="FFC000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10" name="KMA1D1FEAF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" y="6427787"/>
            <a:ext cx="6030912" cy="35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1" tIns="40267" rIns="45711" bIns="41307">
            <a:spAutoFit/>
          </a:bodyPr>
          <a:lstStyle/>
          <a:p>
            <a:pPr defTabSz="981075">
              <a:buClr>
                <a:srgbClr val="9F1B29"/>
              </a:buClr>
              <a:buFont typeface="Wingdings" pitchFamily="2" charset="2"/>
              <a:buNone/>
              <a:defRPr/>
            </a:pPr>
            <a:r>
              <a:rPr lang="en-US" sz="900" b="0" dirty="0">
                <a:solidFill>
                  <a:schemeClr val="bg1"/>
                </a:solidFill>
                <a:latin typeface="+mn-lt"/>
              </a:rPr>
              <a:t>Source: Bureau of the Census, Bureau of Labor Statistics. OECD, National Longitudinal Survey of Youth</a:t>
            </a:r>
            <a:r>
              <a:rPr lang="en-US" sz="900" b="0" dirty="0">
                <a:solidFill>
                  <a:schemeClr val="bg1"/>
                </a:solidFill>
              </a:rPr>
              <a:t>.  Note:  Low income defined as 185% of poverty line, consistent with K-12 free and reduced lunch threshold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4900" y="6565900"/>
            <a:ext cx="2260600" cy="1524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3" y="304053"/>
            <a:ext cx="7583488" cy="12831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Community College Graduation Rates: Stagnant with Persistent Gaps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634223688"/>
              </p:ext>
            </p:extLst>
          </p:nvPr>
        </p:nvGraphicFramePr>
        <p:xfrm>
          <a:off x="275771" y="1979386"/>
          <a:ext cx="8432800" cy="409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14300" y="6134101"/>
            <a:ext cx="6021580" cy="723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050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SOURCE: NCES - IPEDS Graduation Rate Survey. Table prepared for Digest of Education Statistics, June 2009. Represents percent of first time, full  time degree seeking students who complete certificates or associate </a:t>
            </a:r>
          </a:p>
          <a:p>
            <a:pPr lvl="0">
              <a:spcBef>
                <a:spcPct val="0"/>
              </a:spcBef>
            </a:pPr>
            <a:r>
              <a:rPr lang="en-US" sz="1050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degrees within 150 percent of normal time</a:t>
            </a:r>
            <a:r>
              <a:rPr kumimoji="0" lang="en-US" sz="2800" b="1" i="0" u="none" strike="noStrike" kern="1200" cap="none" spc="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endParaRPr kumimoji="0" lang="en-US" sz="2800" b="1" i="0" u="none" strike="noStrike" kern="1200" cap="none" spc="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6800" y="6527800"/>
            <a:ext cx="22987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14300"/>
            <a:ext cx="7602537" cy="2501901"/>
          </a:xfrm>
        </p:spPr>
        <p:txBody>
          <a:bodyPr/>
          <a:lstStyle/>
          <a:p>
            <a:r>
              <a:rPr lang="en-US" b="1" dirty="0" smtClean="0"/>
              <a:t>Successful AtD Colleges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bg2"/>
                </a:solidFill>
              </a:rPr>
              <a:t>Humble, Bold, Courageous </a:t>
            </a:r>
            <a:endParaRPr lang="en-US" b="1" dirty="0">
              <a:solidFill>
                <a:srgbClr val="921F0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4500" y="2324100"/>
            <a:ext cx="7175499" cy="47879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Commit to Completion</a:t>
            </a:r>
          </a:p>
          <a:p>
            <a:r>
              <a:rPr lang="en-US" sz="4000" b="1" dirty="0" smtClean="0"/>
              <a:t>Courageous use of data</a:t>
            </a:r>
          </a:p>
          <a:p>
            <a:r>
              <a:rPr lang="en-US" sz="4000" b="1" dirty="0" smtClean="0"/>
              <a:t>Faculty-led innovation  </a:t>
            </a:r>
          </a:p>
          <a:p>
            <a:r>
              <a:rPr lang="en-US" sz="4000" b="1" dirty="0" smtClean="0"/>
              <a:t>Intentional plan for scale </a:t>
            </a:r>
          </a:p>
          <a:p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12700" dir="15960000" sx="100500" sy="100500" algn="tl" rotWithShape="0">
                    <a:prstClr val="black">
                      <a:alpha val="60000"/>
                    </a:prstClr>
                  </a:outerShdw>
                </a:effectLst>
              </a:rPr>
              <a:t> Achieving the Dream</a:t>
            </a:r>
            <a:br>
              <a:rPr lang="en-US" sz="4800" dirty="0" smtClean="0"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12700" dir="15960000" sx="100500" sy="100500" algn="tl" rotWithShape="0">
                    <a:prstClr val="black">
                      <a:alpha val="60000"/>
                    </a:prstClr>
                  </a:outerShdw>
                </a:effectLst>
              </a:rPr>
            </a:br>
            <a:r>
              <a:rPr lang="en-US" sz="4800" dirty="0" smtClean="0"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12700" dir="15960000" sx="100500" sy="100500" algn="tl" rotWithShape="0">
                    <a:prstClr val="black">
                      <a:alpha val="60000"/>
                    </a:prstClr>
                  </a:outerShdw>
                </a:effectLst>
              </a:rPr>
              <a:t> Data Framework for Student Success</a:t>
            </a:r>
            <a:endParaRPr lang="en-US" sz="4800" dirty="0"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" dir="15960000" sx="100500" sy="1005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pic>
        <p:nvPicPr>
          <p:cNvPr id="16" name="Picture 3" descr="C:\Users\Daryl\AppData\Local\Microsoft\Windows\Temporary Internet Files\Content.IE5\BJDX9G67\MP900439467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12607" r="-12607"/>
          <a:stretch>
            <a:fillRect/>
          </a:stretch>
        </p:blipFill>
        <p:spPr bwMode="auto">
          <a:xfrm>
            <a:off x="457200" y="2112963"/>
            <a:ext cx="8686800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12700" dir="15960000" sx="100500" sy="100500" algn="tl" rotWithShape="0">
                    <a:prstClr val="black">
                      <a:alpha val="60000"/>
                    </a:prstClr>
                  </a:outerShdw>
                </a:effectLst>
              </a:rPr>
              <a:t>AtD: A Data-Driven National Network to Improve Student Success</a:t>
            </a:r>
            <a:endParaRPr lang="en-US" sz="4800" dirty="0"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" dir="15960000" sx="100500" sy="1005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pic>
        <p:nvPicPr>
          <p:cNvPr id="16" name="Picture 3" descr="C:\Users\Daryl\AppData\Local\Microsoft\Windows\Temporary Internet Files\Content.IE5\BJDX9G67\MP900439467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12607" r="-12607"/>
          <a:stretch>
            <a:fillRect/>
          </a:stretch>
        </p:blipFill>
        <p:spPr bwMode="auto">
          <a:xfrm>
            <a:off x="330200" y="2200275"/>
            <a:ext cx="8686800" cy="4657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9463" y="479466"/>
            <a:ext cx="7583488" cy="449741"/>
          </a:xfrm>
        </p:spPr>
        <p:txBody>
          <a:bodyPr>
            <a:noAutofit/>
          </a:bodyPr>
          <a:lstStyle/>
          <a:p>
            <a:r>
              <a:rPr lang="en-US" b="1" dirty="0" smtClean="0"/>
              <a:t>Achieving the Dream is -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9463" y="825500"/>
            <a:ext cx="7583488" cy="5300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3200" b="1" dirty="0" smtClean="0"/>
              <a:t>Based on the belief that </a:t>
            </a:r>
            <a:r>
              <a:rPr lang="en-US" sz="3200" b="1" dirty="0" smtClean="0">
                <a:solidFill>
                  <a:schemeClr val="bg1"/>
                </a:solidFill>
              </a:rPr>
              <a:t>DATA </a:t>
            </a:r>
            <a:r>
              <a:rPr lang="en-US" sz="3200" b="1" dirty="0" smtClean="0"/>
              <a:t>can provide us with the roadmap for </a:t>
            </a:r>
            <a:r>
              <a:rPr lang="en-US" sz="3200" b="1" dirty="0" smtClean="0">
                <a:solidFill>
                  <a:schemeClr val="bg1"/>
                </a:solidFill>
              </a:rPr>
              <a:t>lasting, scaled and significant improvement</a:t>
            </a:r>
            <a:endParaRPr lang="en-US" sz="3200" b="1" dirty="0" smtClean="0"/>
          </a:p>
          <a:p>
            <a:r>
              <a:rPr lang="en-US" sz="3200" b="1" dirty="0" smtClean="0"/>
              <a:t>National</a:t>
            </a:r>
            <a:r>
              <a:rPr lang="en-US" sz="3200" b="1" dirty="0" smtClean="0">
                <a:solidFill>
                  <a:schemeClr val="bg1"/>
                </a:solidFill>
              </a:rPr>
              <a:t> Learning Community </a:t>
            </a:r>
            <a:endParaRPr lang="en-US" sz="3200" b="1" dirty="0" smtClean="0"/>
          </a:p>
          <a:p>
            <a:r>
              <a:rPr lang="en-US" sz="3200" b="1" dirty="0">
                <a:solidFill>
                  <a:schemeClr val="bg1"/>
                </a:solidFill>
              </a:rPr>
              <a:t>NOT</a:t>
            </a:r>
            <a:r>
              <a:rPr lang="en-US" sz="3200" b="1" dirty="0"/>
              <a:t> An Initiative or Project 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9463" y="479466"/>
            <a:ext cx="7583488" cy="449741"/>
          </a:xfrm>
        </p:spPr>
        <p:txBody>
          <a:bodyPr>
            <a:noAutofit/>
          </a:bodyPr>
          <a:lstStyle/>
          <a:p>
            <a:r>
              <a:rPr lang="en-US" b="1" dirty="0" smtClean="0"/>
              <a:t> Key Differences-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35063" y="863600"/>
            <a:ext cx="7583488" cy="5440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Disaggregation: Uses evidence to track success for underserved students </a:t>
            </a:r>
          </a:p>
          <a:p>
            <a:r>
              <a:rPr lang="en-US" sz="3200" b="1" dirty="0" smtClean="0"/>
              <a:t>Based on the belief COMMUNITY COLLEGES  can lead the country </a:t>
            </a:r>
            <a:r>
              <a:rPr lang="en-US" sz="3200" b="1" dirty="0"/>
              <a:t>in </a:t>
            </a:r>
            <a:r>
              <a:rPr lang="en-US" sz="3200" b="1" dirty="0" smtClean="0"/>
              <a:t>reform</a:t>
            </a:r>
          </a:p>
          <a:p>
            <a:r>
              <a:rPr lang="en-US" sz="3200" dirty="0" smtClean="0"/>
              <a:t> </a:t>
            </a:r>
            <a:r>
              <a:rPr lang="en-US" sz="3200" b="1" dirty="0"/>
              <a:t>Focused on COMPLETION as the measure for success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7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9" y="471659"/>
            <a:ext cx="7967662" cy="105234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AtD 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College Expectations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006600"/>
            <a:ext cx="5942652" cy="4524315"/>
          </a:xfrm>
          <a:prstGeom prst="rect">
            <a:avLst/>
          </a:prstGeom>
          <a:noFill/>
          <a:ln>
            <a:solidFill>
              <a:srgbClr val="99323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3200" b="1" dirty="0" smtClean="0"/>
              <a:t>Commitment </a:t>
            </a:r>
          </a:p>
          <a:p>
            <a:pPr marL="285750" indent="-285750">
              <a:buFont typeface="Wingdings" charset="2"/>
              <a:buChar char="u"/>
            </a:pPr>
            <a:endParaRPr lang="en-US" sz="3200" b="1" dirty="0"/>
          </a:p>
          <a:p>
            <a:pPr marL="285750" indent="-285750">
              <a:buFont typeface="Wingdings" charset="2"/>
              <a:buChar char="u"/>
            </a:pPr>
            <a:r>
              <a:rPr lang="en-US" sz="3200" b="1" dirty="0" smtClean="0"/>
              <a:t>Use of Disaggregated Data to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Determine Action </a:t>
            </a:r>
          </a:p>
          <a:p>
            <a:endParaRPr lang="en-US" sz="3200" b="1" dirty="0"/>
          </a:p>
          <a:p>
            <a:pPr marL="285750" indent="-285750">
              <a:buFont typeface="Wingdings" charset="2"/>
              <a:buChar char="u"/>
            </a:pPr>
            <a:r>
              <a:rPr lang="en-US" sz="3200" b="1" dirty="0" smtClean="0"/>
              <a:t>Broad Engagement</a:t>
            </a:r>
          </a:p>
          <a:p>
            <a:pPr marL="285750" indent="-285750">
              <a:buFont typeface="Wingdings" charset="2"/>
              <a:buChar char="u"/>
            </a:pPr>
            <a:endParaRPr lang="en-US" sz="3200" b="1" dirty="0"/>
          </a:p>
          <a:p>
            <a:pPr marL="285750" indent="-285750">
              <a:buFont typeface="Wingdings" charset="2"/>
              <a:buChar char="u"/>
            </a:pPr>
            <a:r>
              <a:rPr lang="en-US" sz="3200" b="1" dirty="0" smtClean="0"/>
              <a:t>Systemic Improvement</a:t>
            </a:r>
            <a:endParaRPr lang="en-US" sz="3200" b="1" dirty="0"/>
          </a:p>
          <a:p>
            <a:pPr marL="285750" indent="-285750">
              <a:buFont typeface="Wingdings" charset="2"/>
              <a:buChar char="u"/>
            </a:pP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11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463" y="1498601"/>
            <a:ext cx="7583487" cy="1168400"/>
          </a:xfrm>
        </p:spPr>
        <p:txBody>
          <a:bodyPr/>
          <a:lstStyle/>
          <a:p>
            <a:r>
              <a:rPr lang="en-US" sz="6000" b="1" dirty="0" smtClean="0"/>
              <a:t>Humble, Bold &amp; Courageous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Not</a:t>
            </a:r>
            <a:r>
              <a:rPr lang="en-US" sz="3600" b="1" dirty="0" smtClean="0"/>
              <a:t> Reaching for</a:t>
            </a:r>
          </a:p>
          <a:p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Incremental Change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75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97359"/>
            <a:ext cx="7967662" cy="512961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Courageous Conversations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9116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38" y="897172"/>
            <a:ext cx="7967662" cy="121102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Deep Engagement of Whole College to Determine: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9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900" y="2413000"/>
            <a:ext cx="4365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3600" dirty="0" smtClean="0"/>
              <a:t>What ?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3600" dirty="0" smtClean="0"/>
              <a:t>Why? 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3600" dirty="0" smtClean="0"/>
              <a:t>How do you know? 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3600" dirty="0" smtClean="0"/>
              <a:t>So What?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50900" y="6527800"/>
            <a:ext cx="7594600" cy="1397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84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546100"/>
            <a:ext cx="7583488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National Completion Agenda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3200" b="1" dirty="0" smtClean="0"/>
              <a:t>National Organizations Focused (AACC, ACCT, PTK, VFA)</a:t>
            </a:r>
          </a:p>
          <a:p>
            <a:pPr>
              <a:buFont typeface="Wingdings" charset="2"/>
              <a:buChar char="u"/>
            </a:pPr>
            <a:r>
              <a:rPr lang="en-US" sz="3200" b="1" dirty="0" smtClean="0"/>
              <a:t>State and Federal Expectations   </a:t>
            </a:r>
          </a:p>
          <a:p>
            <a:pPr>
              <a:buFont typeface="Wingdings" charset="2"/>
              <a:buChar char="u"/>
            </a:pPr>
            <a:r>
              <a:rPr lang="en-US" sz="3200" b="1" dirty="0" smtClean="0"/>
              <a:t>Focus of National Researchers (Community College Research Center) </a:t>
            </a:r>
          </a:p>
          <a:p>
            <a:pPr marL="0" indent="0">
              <a:buNone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21400" y="6527800"/>
            <a:ext cx="2324100" cy="152400"/>
          </a:xfrm>
          <a:prstGeom prst="rect">
            <a:avLst/>
          </a:prstGeom>
          <a:solidFill>
            <a:srgbClr val="A2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ation_Master_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cedent">
  <a:themeElements>
    <a:clrScheme name="Custom 1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ADC3BBB7DD64C8085882693830C1E" ma:contentTypeVersion="0" ma:contentTypeDescription="Create a new document." ma:contentTypeScope="" ma:versionID="d7c4f3cc59a0f739793d7da8791ec43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38F6E5F-AF41-4E21-968A-F934550B6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E37A-029B-412D-A50D-59A838DCA5F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EE66D59-C901-4529-BCCC-451042B45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9413</TotalTime>
  <Words>303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Foundation_Master_Slides</vt:lpstr>
      <vt:lpstr>Precedent</vt:lpstr>
      <vt:lpstr>Worksheet</vt:lpstr>
      <vt:lpstr>Achieving the Dream: Community Colleges Count </vt:lpstr>
      <vt:lpstr>AtD: A Data-Driven National Network to Improve Student Success</vt:lpstr>
      <vt:lpstr>Achieving the Dream is - </vt:lpstr>
      <vt:lpstr> Key Differences- </vt:lpstr>
      <vt:lpstr>AtD  College Expectations </vt:lpstr>
      <vt:lpstr>Humble, Bold &amp; Courageous</vt:lpstr>
      <vt:lpstr>Courageous Conversations </vt:lpstr>
      <vt:lpstr>Deep Engagement of Whole College to Determine: </vt:lpstr>
      <vt:lpstr>National Completion Agenda</vt:lpstr>
      <vt:lpstr>What happens to groups of students?  Why  is their outcome different?  How do we know?  What can we do to change that outcomes? </vt:lpstr>
      <vt:lpstr>Deeply Focused on Completion for Students Not Making Gains</vt:lpstr>
      <vt:lpstr>Low-income  students half as likely to complete college</vt:lpstr>
      <vt:lpstr>Community College Graduation Rates: Stagnant with Persistent Gaps  </vt:lpstr>
      <vt:lpstr>Successful AtD Colleges Humble, Bold, Courageous </vt:lpstr>
      <vt:lpstr> Achieving the Dream  Data Framework for Student Success</vt:lpstr>
    </vt:vector>
  </TitlesOfParts>
  <Manager>&lt;Content Manager Name Here&gt;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Overview PowerPoint</dc:title>
  <dc:creator>Windows User</dc:creator>
  <cp:lastModifiedBy>MallirisA</cp:lastModifiedBy>
  <cp:revision>1033</cp:revision>
  <dcterms:created xsi:type="dcterms:W3CDTF">2011-09-12T19:35:26Z</dcterms:created>
  <dcterms:modified xsi:type="dcterms:W3CDTF">2011-10-05T16:27:02Z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0x0101008FAADC3BBB7DD64C8085882693830C1E</vt:lpwstr>
  </property>
</Properties>
</file>